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
      <p:font typeface="Wingdings 3" panose="05040102010807070707" pitchFamily="18" charset="2"/>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JiW7SyM0KPR81Q9RJEutVyYSE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280321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41739925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341036383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98600038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422914518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349692187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244443215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1000565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800788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411563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3970161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237058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2675129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endParaRPr lang="uk-UA"/>
          </a:p>
        </p:txBody>
      </p:sp>
      <p:sp>
        <p:nvSpPr>
          <p:cNvPr id="5" name="Footer Placeholder 3"/>
          <p:cNvSpPr>
            <a:spLocks noGrp="1"/>
          </p:cNvSpPr>
          <p:nvPr>
            <p:ph type="ftr" sz="quarter" idx="11"/>
          </p:nvPr>
        </p:nvSpPr>
        <p:spPr/>
        <p:txBody>
          <a:bodyPr/>
          <a:lstStyle/>
          <a:p>
            <a:endParaRPr lang="uk-UA"/>
          </a:p>
        </p:txBody>
      </p:sp>
      <p:sp>
        <p:nvSpPr>
          <p:cNvPr id="6"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92830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uk-UA"/>
          </a:p>
        </p:txBody>
      </p:sp>
      <p:sp>
        <p:nvSpPr>
          <p:cNvPr id="5" name="Footer Placeholder 2"/>
          <p:cNvSpPr>
            <a:spLocks noGrp="1"/>
          </p:cNvSpPr>
          <p:nvPr>
            <p:ph type="ftr" sz="quarter" idx="11"/>
          </p:nvPr>
        </p:nvSpPr>
        <p:spPr/>
        <p:txBody>
          <a:bodyPr/>
          <a:lstStyle/>
          <a:p>
            <a:endParaRPr lang="uk-UA"/>
          </a:p>
        </p:txBody>
      </p:sp>
      <p:sp>
        <p:nvSpPr>
          <p:cNvPr id="6"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3908343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endParaRPr lang="uk-UA"/>
          </a:p>
        </p:txBody>
      </p:sp>
      <p:sp>
        <p:nvSpPr>
          <p:cNvPr id="5" name="Footer Placeholder 5"/>
          <p:cNvSpPr>
            <a:spLocks noGrp="1"/>
          </p:cNvSpPr>
          <p:nvPr>
            <p:ph type="ftr" sz="quarter" idx="11"/>
          </p:nvPr>
        </p:nvSpPr>
        <p:spPr/>
        <p:txBody>
          <a:bodyPr/>
          <a:lstStyle/>
          <a:p>
            <a:endParaRPr lang="uk-UA"/>
          </a:p>
        </p:txBody>
      </p:sp>
      <p:sp>
        <p:nvSpPr>
          <p:cNvPr id="6"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1795708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1737707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uk-UA"/>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uk-UA"/>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3024084345"/>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p:nvPr/>
        </p:nvSpPr>
        <p:spPr>
          <a:xfrm>
            <a:off x="395536" y="1354588"/>
            <a:ext cx="8352928" cy="28007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600">
                <a:solidFill>
                  <a:schemeClr val="lt1"/>
                </a:solidFill>
                <a:latin typeface="Times New Roman"/>
                <a:ea typeface="Times New Roman"/>
                <a:cs typeface="Times New Roman"/>
                <a:sym typeface="Times New Roman"/>
              </a:rPr>
              <a:t>Тема:             </a:t>
            </a:r>
            <a:r>
              <a:rPr lang="ru-RU" sz="4400">
                <a:solidFill>
                  <a:schemeClr val="lt1"/>
                </a:solidFill>
                <a:latin typeface="Times New Roman"/>
                <a:ea typeface="Times New Roman"/>
                <a:cs typeface="Times New Roman"/>
                <a:sym typeface="Times New Roman"/>
              </a:rPr>
              <a:t>Модернізм </a:t>
            </a:r>
            <a:endParaRPr/>
          </a:p>
          <a:p>
            <a:pPr marL="0" marR="0" lvl="0" indent="0" algn="l" rtl="0">
              <a:spcBef>
                <a:spcPts val="0"/>
              </a:spcBef>
              <a:spcAft>
                <a:spcPts val="0"/>
              </a:spcAft>
              <a:buNone/>
            </a:pPr>
            <a:r>
              <a:rPr lang="ru-RU" sz="4400">
                <a:solidFill>
                  <a:schemeClr val="lt1"/>
                </a:solidFill>
                <a:latin typeface="Times New Roman"/>
                <a:ea typeface="Times New Roman"/>
                <a:cs typeface="Times New Roman"/>
                <a:sym typeface="Times New Roman"/>
              </a:rPr>
              <a:t>                           як </a:t>
            </a:r>
            <a:endParaRPr/>
          </a:p>
          <a:p>
            <a:pPr marL="0" marR="0" lvl="0" indent="0" algn="l" rtl="0">
              <a:spcBef>
                <a:spcPts val="0"/>
              </a:spcBef>
              <a:spcAft>
                <a:spcPts val="0"/>
              </a:spcAft>
              <a:buNone/>
            </a:pPr>
            <a:r>
              <a:rPr lang="ru-RU" sz="4400">
                <a:solidFill>
                  <a:schemeClr val="lt1"/>
                </a:solidFill>
                <a:latin typeface="Times New Roman"/>
                <a:ea typeface="Times New Roman"/>
                <a:cs typeface="Times New Roman"/>
                <a:sym typeface="Times New Roman"/>
              </a:rPr>
              <a:t>  літературно-мистецький напрям</a:t>
            </a:r>
            <a:endParaRPr/>
          </a:p>
          <a:p>
            <a:pPr marL="0" marR="0" lvl="0" indent="0" algn="l" rtl="0">
              <a:spcBef>
                <a:spcPts val="0"/>
              </a:spcBef>
              <a:spcAft>
                <a:spcPts val="0"/>
              </a:spcAft>
              <a:buNone/>
            </a:pPr>
            <a:r>
              <a:rPr lang="ru-RU" sz="4400">
                <a:solidFill>
                  <a:schemeClr val="lt1"/>
                </a:solidFill>
                <a:latin typeface="Times New Roman"/>
                <a:ea typeface="Times New Roman"/>
                <a:cs typeface="Times New Roman"/>
                <a:sym typeface="Times New Roman"/>
              </a:rPr>
              <a:t>       кінця XIX – початку XX ст.</a:t>
            </a:r>
            <a:endParaRPr sz="4400" b="1" i="1">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41"/>
        <p:cNvGrpSpPr/>
        <p:nvPr/>
      </p:nvGrpSpPr>
      <p:grpSpPr>
        <a:xfrm>
          <a:off x="0" y="0"/>
          <a:ext cx="0" cy="0"/>
          <a:chOff x="0" y="0"/>
          <a:chExt cx="0" cy="0"/>
        </a:xfrm>
      </p:grpSpPr>
      <p:sp>
        <p:nvSpPr>
          <p:cNvPr id="142" name="Google Shape;142;p10"/>
          <p:cNvSpPr txBox="1"/>
          <p:nvPr/>
        </p:nvSpPr>
        <p:spPr>
          <a:xfrm>
            <a:off x="323528" y="184098"/>
            <a:ext cx="8496944"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i="1" dirty="0" err="1">
                <a:solidFill>
                  <a:srgbClr val="FF0000"/>
                </a:solidFill>
                <a:latin typeface="Arial"/>
                <a:ea typeface="Arial"/>
                <a:cs typeface="Arial"/>
                <a:sym typeface="Arial"/>
              </a:rPr>
              <a:t>Учбове</a:t>
            </a:r>
            <a:r>
              <a:rPr lang="ru-RU" sz="2400" b="1" i="1" dirty="0">
                <a:solidFill>
                  <a:srgbClr val="FF0000"/>
                </a:solidFill>
                <a:latin typeface="Arial"/>
                <a:ea typeface="Arial"/>
                <a:cs typeface="Arial"/>
                <a:sym typeface="Arial"/>
              </a:rPr>
              <a:t> </a:t>
            </a:r>
            <a:r>
              <a:rPr lang="ru-RU" sz="2400" b="1" i="1" dirty="0" err="1">
                <a:solidFill>
                  <a:srgbClr val="FF0000"/>
                </a:solidFill>
                <a:latin typeface="Arial"/>
                <a:ea typeface="Arial"/>
                <a:cs typeface="Arial"/>
                <a:sym typeface="Arial"/>
              </a:rPr>
              <a:t>завдання</a:t>
            </a:r>
            <a:endParaRPr dirty="0"/>
          </a:p>
          <a:p>
            <a:pPr marL="342900" marR="0" lvl="0" indent="-342900" algn="l" rtl="0">
              <a:spcBef>
                <a:spcPts val="0"/>
              </a:spcBef>
              <a:spcAft>
                <a:spcPts val="0"/>
              </a:spcAft>
              <a:buClr>
                <a:srgbClr val="FF0000"/>
              </a:buClr>
              <a:buSzPts val="2400"/>
              <a:buFont typeface="Noto Sans Symbols"/>
              <a:buChar char="❖"/>
            </a:pPr>
            <a:r>
              <a:rPr lang="ru-RU" sz="2400" b="1" dirty="0">
                <a:solidFill>
                  <a:srgbClr val="FF0000"/>
                </a:solidFill>
                <a:latin typeface="Arial"/>
                <a:ea typeface="Arial"/>
                <a:cs typeface="Arial"/>
                <a:sym typeface="Arial"/>
              </a:rPr>
              <a:t>Знати тему за конспектом</a:t>
            </a:r>
            <a:endParaRPr sz="2400" dirty="0">
              <a:solidFill>
                <a:schemeClr val="lt1"/>
              </a:solidFill>
              <a:latin typeface="Arial"/>
              <a:ea typeface="Arial"/>
              <a:cs typeface="Arial"/>
              <a:sym typeface="Arial"/>
            </a:endParaRPr>
          </a:p>
          <a:p>
            <a:pPr marL="0" marR="0" lvl="0" indent="0" algn="l" rtl="0">
              <a:spcBef>
                <a:spcPts val="0"/>
              </a:spcBef>
              <a:spcAft>
                <a:spcPts val="0"/>
              </a:spcAft>
              <a:buNone/>
            </a:pPr>
            <a:endParaRPr sz="2400" b="1" i="1" dirty="0">
              <a:solidFill>
                <a:srgbClr val="FF0000"/>
              </a:solidFill>
              <a:latin typeface="Arial"/>
              <a:ea typeface="Arial"/>
              <a:cs typeface="Arial"/>
              <a:sym typeface="Arial"/>
            </a:endParaRPr>
          </a:p>
          <a:p>
            <a:pPr marL="0" marR="0" lvl="0" indent="0" algn="l" rtl="0">
              <a:spcBef>
                <a:spcPts val="0"/>
              </a:spcBef>
              <a:spcAft>
                <a:spcPts val="0"/>
              </a:spcAft>
              <a:buNone/>
            </a:pPr>
            <a:r>
              <a:rPr lang="ru-RU" sz="2400" b="1" i="1" dirty="0" err="1">
                <a:solidFill>
                  <a:srgbClr val="FF0000"/>
                </a:solidFill>
                <a:latin typeface="Arial"/>
                <a:ea typeface="Arial"/>
                <a:cs typeface="Arial"/>
                <a:sym typeface="Arial"/>
              </a:rPr>
              <a:t>Обов’язково</a:t>
            </a:r>
            <a:r>
              <a:rPr lang="ru-RU" sz="2400" b="1" i="1" dirty="0">
                <a:solidFill>
                  <a:srgbClr val="FF0000"/>
                </a:solidFill>
                <a:latin typeface="Arial"/>
                <a:ea typeface="Arial"/>
                <a:cs typeface="Arial"/>
                <a:sym typeface="Arial"/>
              </a:rPr>
              <a:t> </a:t>
            </a:r>
            <a:r>
              <a:rPr lang="ru-RU" sz="2400" b="1" i="1" dirty="0" err="1">
                <a:solidFill>
                  <a:srgbClr val="FF0000"/>
                </a:solidFill>
                <a:latin typeface="Arial"/>
                <a:ea typeface="Arial"/>
                <a:cs typeface="Arial"/>
                <a:sym typeface="Arial"/>
              </a:rPr>
              <a:t>виконати</a:t>
            </a:r>
            <a:r>
              <a:rPr lang="ru-RU" sz="2400" b="1" i="1" dirty="0">
                <a:solidFill>
                  <a:srgbClr val="FF0000"/>
                </a:solidFill>
                <a:latin typeface="Arial"/>
                <a:ea typeface="Arial"/>
                <a:cs typeface="Arial"/>
                <a:sym typeface="Arial"/>
              </a:rPr>
              <a:t> </a:t>
            </a:r>
            <a:r>
              <a:rPr lang="ru-RU" sz="2400" b="1" i="1" dirty="0" err="1">
                <a:solidFill>
                  <a:srgbClr val="FF0000"/>
                </a:solidFill>
                <a:latin typeface="Arial"/>
                <a:ea typeface="Arial"/>
                <a:cs typeface="Arial"/>
                <a:sym typeface="Arial"/>
              </a:rPr>
              <a:t>письмове</a:t>
            </a:r>
            <a:r>
              <a:rPr lang="ru-RU" sz="2400" b="1" i="1" dirty="0">
                <a:solidFill>
                  <a:srgbClr val="FF0000"/>
                </a:solidFill>
                <a:latin typeface="Arial"/>
                <a:ea typeface="Arial"/>
                <a:cs typeface="Arial"/>
                <a:sym typeface="Arial"/>
              </a:rPr>
              <a:t> </a:t>
            </a:r>
            <a:r>
              <a:rPr lang="ru-RU" sz="2400" b="1" i="1" dirty="0" err="1">
                <a:solidFill>
                  <a:srgbClr val="FF0000"/>
                </a:solidFill>
                <a:latin typeface="Arial"/>
                <a:ea typeface="Arial"/>
                <a:cs typeface="Arial"/>
                <a:sym typeface="Arial"/>
              </a:rPr>
              <a:t>завдання</a:t>
            </a:r>
            <a:r>
              <a:rPr lang="ru-RU" sz="2400" b="1" i="1" dirty="0">
                <a:solidFill>
                  <a:srgbClr val="FF0000"/>
                </a:solidFill>
                <a:latin typeface="Arial"/>
                <a:ea typeface="Arial"/>
                <a:cs typeface="Arial"/>
                <a:sym typeface="Arial"/>
              </a:rPr>
              <a:t> : </a:t>
            </a:r>
            <a:endParaRPr dirty="0"/>
          </a:p>
          <a:p>
            <a:pPr marL="342900" marR="0" lvl="0" indent="-342900" algn="l" rtl="0">
              <a:spcBef>
                <a:spcPts val="0"/>
              </a:spcBef>
              <a:spcAft>
                <a:spcPts val="0"/>
              </a:spcAft>
              <a:buSzPts val="2400"/>
              <a:buFont typeface="Noto Sans Symbols"/>
              <a:buChar char="❖"/>
            </a:pPr>
            <a:r>
              <a:rPr lang="ru-RU" sz="2400" dirty="0">
                <a:latin typeface="Arial"/>
                <a:ea typeface="Arial"/>
                <a:cs typeface="Arial"/>
                <a:sym typeface="Arial"/>
              </a:rPr>
              <a:t>Обрати слайд, текст </a:t>
            </a:r>
            <a:r>
              <a:rPr lang="ru-RU" sz="2400" dirty="0" err="1">
                <a:latin typeface="Arial"/>
                <a:ea typeface="Arial"/>
                <a:cs typeface="Arial"/>
                <a:sym typeface="Arial"/>
              </a:rPr>
              <a:t>пояснення</a:t>
            </a:r>
            <a:r>
              <a:rPr lang="ru-RU" sz="2400" dirty="0">
                <a:latin typeface="Arial"/>
                <a:ea typeface="Arial"/>
                <a:cs typeface="Arial"/>
                <a:sym typeface="Arial"/>
              </a:rPr>
              <a:t> </a:t>
            </a:r>
            <a:r>
              <a:rPr lang="ru-RU" sz="2400" dirty="0" err="1">
                <a:latin typeface="Arial"/>
                <a:ea typeface="Arial"/>
                <a:cs typeface="Arial"/>
                <a:sym typeface="Arial"/>
              </a:rPr>
              <a:t>якого</a:t>
            </a:r>
            <a:r>
              <a:rPr lang="ru-RU" sz="2400" dirty="0">
                <a:latin typeface="Arial"/>
                <a:ea typeface="Arial"/>
                <a:cs typeface="Arial"/>
                <a:sym typeface="Arial"/>
              </a:rPr>
              <a:t> (</a:t>
            </a:r>
            <a:r>
              <a:rPr lang="ru-RU" sz="2400" dirty="0" err="1">
                <a:latin typeface="Arial"/>
                <a:ea typeface="Arial"/>
                <a:cs typeface="Arial"/>
                <a:sym typeface="Arial"/>
              </a:rPr>
              <a:t>цілком</a:t>
            </a:r>
            <a:r>
              <a:rPr lang="ru-RU" sz="2400" dirty="0">
                <a:latin typeface="Arial"/>
                <a:ea typeface="Arial"/>
                <a:cs typeface="Arial"/>
                <a:sym typeface="Arial"/>
              </a:rPr>
              <a:t>) </a:t>
            </a:r>
            <a:r>
              <a:rPr lang="ru-RU" sz="2400" dirty="0" err="1">
                <a:latin typeface="Arial"/>
                <a:ea typeface="Arial"/>
                <a:cs typeface="Arial"/>
                <a:sym typeface="Arial"/>
              </a:rPr>
              <a:t>вважаєте</a:t>
            </a:r>
            <a:endParaRPr dirty="0"/>
          </a:p>
          <a:p>
            <a:pPr marL="0" marR="0" lvl="0" indent="0" algn="l" rtl="0">
              <a:spcBef>
                <a:spcPts val="0"/>
              </a:spcBef>
              <a:spcAft>
                <a:spcPts val="0"/>
              </a:spcAft>
              <a:buNone/>
            </a:pPr>
            <a:r>
              <a:rPr lang="ru-RU" sz="2400">
                <a:solidFill>
                  <a:srgbClr val="000000"/>
                </a:solidFill>
                <a:latin typeface="Arial"/>
                <a:ea typeface="Arial"/>
                <a:cs typeface="Arial"/>
                <a:sym typeface="Arial"/>
              </a:rPr>
              <a:t>найважливішим</a:t>
            </a:r>
            <a:r>
              <a:rPr lang="ru-RU" sz="2400" dirty="0">
                <a:solidFill>
                  <a:srgbClr val="000000"/>
                </a:solidFill>
                <a:latin typeface="Arial"/>
                <a:ea typeface="Arial"/>
                <a:cs typeface="Arial"/>
                <a:sym typeface="Arial"/>
              </a:rPr>
              <a:t> , </a:t>
            </a:r>
            <a:r>
              <a:rPr lang="ru-RU" sz="2400" dirty="0" err="1">
                <a:solidFill>
                  <a:srgbClr val="000000"/>
                </a:solidFill>
                <a:latin typeface="Arial"/>
                <a:ea typeface="Arial"/>
                <a:cs typeface="Arial"/>
                <a:sym typeface="Arial"/>
              </a:rPr>
              <a:t>виписати</a:t>
            </a:r>
            <a:r>
              <a:rPr lang="ru-RU" sz="2400" dirty="0">
                <a:solidFill>
                  <a:srgbClr val="000000"/>
                </a:solidFill>
                <a:latin typeface="Arial"/>
                <a:ea typeface="Arial"/>
                <a:cs typeface="Arial"/>
                <a:sym typeface="Arial"/>
              </a:rPr>
              <a:t> </a:t>
            </a:r>
            <a:r>
              <a:rPr lang="ru-RU" sz="2400" dirty="0" err="1">
                <a:solidFill>
                  <a:srgbClr val="000000"/>
                </a:solidFill>
                <a:latin typeface="Arial"/>
                <a:ea typeface="Arial"/>
                <a:cs typeface="Arial"/>
                <a:sym typeface="Arial"/>
              </a:rPr>
              <a:t>цей</a:t>
            </a:r>
            <a:r>
              <a:rPr lang="ru-RU" sz="2400" dirty="0">
                <a:solidFill>
                  <a:srgbClr val="000000"/>
                </a:solidFill>
                <a:latin typeface="Arial"/>
                <a:ea typeface="Arial"/>
                <a:cs typeface="Arial"/>
                <a:sym typeface="Arial"/>
              </a:rPr>
              <a:t> текст .</a:t>
            </a:r>
            <a:endParaRPr dirty="0"/>
          </a:p>
          <a:p>
            <a:pPr marL="342900" marR="0" lvl="0" indent="-342900" algn="l" rtl="0">
              <a:spcBef>
                <a:spcPts val="0"/>
              </a:spcBef>
              <a:spcAft>
                <a:spcPts val="0"/>
              </a:spcAft>
              <a:buClr>
                <a:srgbClr val="000000"/>
              </a:buClr>
              <a:buSzPts val="2400"/>
              <a:buFont typeface="Noto Sans Symbols"/>
              <a:buChar char="❖"/>
            </a:pPr>
            <a:r>
              <a:rPr lang="ru-RU" sz="2400" dirty="0" err="1">
                <a:solidFill>
                  <a:srgbClr val="000000"/>
                </a:solidFill>
                <a:latin typeface="Arial"/>
                <a:ea typeface="Arial"/>
                <a:cs typeface="Arial"/>
                <a:sym typeface="Arial"/>
              </a:rPr>
              <a:t>Після</a:t>
            </a:r>
            <a:r>
              <a:rPr lang="ru-RU" sz="2400" dirty="0">
                <a:solidFill>
                  <a:srgbClr val="000000"/>
                </a:solidFill>
                <a:latin typeface="Arial"/>
                <a:ea typeface="Arial"/>
                <a:cs typeface="Arial"/>
                <a:sym typeface="Arial"/>
              </a:rPr>
              <a:t> </a:t>
            </a:r>
            <a:r>
              <a:rPr lang="ru-RU" sz="2400" dirty="0" err="1">
                <a:solidFill>
                  <a:srgbClr val="000000"/>
                </a:solidFill>
                <a:latin typeface="Arial"/>
                <a:ea typeface="Arial"/>
                <a:cs typeface="Arial"/>
                <a:sym typeface="Arial"/>
              </a:rPr>
              <a:t>цього</a:t>
            </a:r>
            <a:r>
              <a:rPr lang="ru-RU" sz="2400" dirty="0">
                <a:solidFill>
                  <a:srgbClr val="000000"/>
                </a:solidFill>
                <a:latin typeface="Arial"/>
                <a:ea typeface="Arial"/>
                <a:cs typeface="Arial"/>
                <a:sym typeface="Arial"/>
              </a:rPr>
              <a:t> одним </a:t>
            </a:r>
            <a:r>
              <a:rPr lang="ru-RU" sz="2400" dirty="0" err="1">
                <a:solidFill>
                  <a:srgbClr val="000000"/>
                </a:solidFill>
                <a:latin typeface="Arial"/>
                <a:ea typeface="Arial"/>
                <a:cs typeface="Arial"/>
                <a:sym typeface="Arial"/>
              </a:rPr>
              <a:t>реченням</a:t>
            </a:r>
            <a:r>
              <a:rPr lang="ru-RU" sz="2400" dirty="0">
                <a:solidFill>
                  <a:srgbClr val="000000"/>
                </a:solidFill>
                <a:latin typeface="Arial"/>
                <a:ea typeface="Arial"/>
                <a:cs typeface="Arial"/>
                <a:sym typeface="Arial"/>
              </a:rPr>
              <a:t> </a:t>
            </a:r>
            <a:r>
              <a:rPr lang="ru-RU" sz="2400" dirty="0" err="1">
                <a:solidFill>
                  <a:srgbClr val="000000"/>
                </a:solidFill>
                <a:latin typeface="Arial"/>
                <a:ea typeface="Arial"/>
                <a:cs typeface="Arial"/>
                <a:sym typeface="Arial"/>
              </a:rPr>
              <a:t>пояснити</a:t>
            </a:r>
            <a:r>
              <a:rPr lang="ru-RU" sz="2400" dirty="0">
                <a:solidFill>
                  <a:srgbClr val="000000"/>
                </a:solidFill>
                <a:latin typeface="Arial"/>
                <a:ea typeface="Arial"/>
                <a:cs typeface="Arial"/>
                <a:sym typeface="Arial"/>
              </a:rPr>
              <a:t> </a:t>
            </a:r>
            <a:r>
              <a:rPr lang="ru-RU" sz="2400" dirty="0" err="1">
                <a:solidFill>
                  <a:srgbClr val="000000"/>
                </a:solidFill>
                <a:latin typeface="Arial"/>
                <a:ea typeface="Arial"/>
                <a:cs typeface="Arial"/>
                <a:sym typeface="Arial"/>
              </a:rPr>
              <a:t>свій</a:t>
            </a:r>
            <a:r>
              <a:rPr lang="ru-RU" sz="2400" dirty="0">
                <a:solidFill>
                  <a:srgbClr val="000000"/>
                </a:solidFill>
                <a:latin typeface="Arial"/>
                <a:ea typeface="Arial"/>
                <a:cs typeface="Arial"/>
                <a:sym typeface="Arial"/>
              </a:rPr>
              <a:t> </a:t>
            </a:r>
            <a:r>
              <a:rPr lang="ru-RU" sz="2400" dirty="0" err="1">
                <a:solidFill>
                  <a:srgbClr val="000000"/>
                </a:solidFill>
                <a:latin typeface="Arial"/>
                <a:ea typeface="Arial"/>
                <a:cs typeface="Arial"/>
                <a:sym typeface="Arial"/>
              </a:rPr>
              <a:t>вибір</a:t>
            </a:r>
            <a:r>
              <a:rPr lang="ru-RU" sz="2400" dirty="0">
                <a:solidFill>
                  <a:srgbClr val="000000"/>
                </a:solidFill>
                <a:latin typeface="Arial"/>
                <a:ea typeface="Arial"/>
                <a:cs typeface="Arial"/>
                <a:sym typeface="Arial"/>
              </a:rPr>
              <a:t>.</a:t>
            </a:r>
            <a:endParaRPr sz="2400" dirty="0">
              <a:solidFill>
                <a:srgbClr val="000000"/>
              </a:solidFill>
              <a:latin typeface="Arial"/>
              <a:ea typeface="Arial"/>
              <a:cs typeface="Arial"/>
              <a:sym typeface="Arial"/>
            </a:endParaRPr>
          </a:p>
        </p:txBody>
      </p:sp>
      <p:sp>
        <p:nvSpPr>
          <p:cNvPr id="144" name="Google Shape;144;p10"/>
          <p:cNvSpPr txBox="1"/>
          <p:nvPr/>
        </p:nvSpPr>
        <p:spPr>
          <a:xfrm>
            <a:off x="1259632" y="6453336"/>
            <a:ext cx="2904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lt1"/>
                </a:solidFill>
                <a:latin typeface="Arial"/>
                <a:ea typeface="Arial"/>
                <a:cs typeface="Arial"/>
                <a:sym typeface="Arial"/>
              </a:rPr>
              <a:t>  </a:t>
            </a:r>
            <a:endParaRPr sz="18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2"/>
          <p:cNvSpPr txBox="1"/>
          <p:nvPr/>
        </p:nvSpPr>
        <p:spPr>
          <a:xfrm>
            <a:off x="611560" y="548680"/>
            <a:ext cx="8064896" cy="4893647"/>
          </a:xfrm>
          <a:prstGeom prst="rect">
            <a:avLst/>
          </a:prstGeom>
          <a:solidFill>
            <a:srgbClr val="6E6E4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a:solidFill>
                  <a:schemeClr val="dk1"/>
                </a:solidFill>
                <a:latin typeface="Calibri"/>
                <a:ea typeface="Calibri"/>
                <a:cs typeface="Calibri"/>
                <a:sym typeface="Calibri"/>
              </a:rPr>
              <a:t>Бурхливий економічний розвиток країн Європи наприкінці XIX століття спричинив культурний вибух, змінив світосприйняття людини. Було взято під сумнів систему поглядів та норм, які регламентували суспільне життя людства та забезпечували гармонію людини і світу. Гармонія та закономірність перетворилися на непередбачуваність  та хаос.</a:t>
            </a:r>
            <a:endParaRPr/>
          </a:p>
          <a:p>
            <a:pPr marL="0" marR="0" lvl="0" indent="0" algn="l" rtl="0">
              <a:spcBef>
                <a:spcPts val="0"/>
              </a:spcBef>
              <a:spcAft>
                <a:spcPts val="0"/>
              </a:spcAft>
              <a:buNone/>
            </a:pPr>
            <a:r>
              <a:rPr lang="ru-RU" sz="2400">
                <a:solidFill>
                  <a:schemeClr val="dk1"/>
                </a:solidFill>
                <a:latin typeface="Calibri"/>
                <a:ea typeface="Calibri"/>
                <a:cs typeface="Calibri"/>
                <a:sym typeface="Calibri"/>
              </a:rPr>
              <a:t> З’явився новий тип культури, опозиційний до попереднього, класичного. Відбулася переорієнтація митців щодо принципів відтворення дійсності: замість реалістичного чи натуралістичного опису життя модерністи створювали нову художню дійсність, зазвичай далеку від реальної. </a:t>
            </a:r>
            <a:endParaRPr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01"/>
        <p:cNvGrpSpPr/>
        <p:nvPr/>
      </p:nvGrpSpPr>
      <p:grpSpPr>
        <a:xfrm>
          <a:off x="0" y="0"/>
          <a:ext cx="0" cy="0"/>
          <a:chOff x="0" y="0"/>
          <a:chExt cx="0" cy="0"/>
        </a:xfrm>
      </p:grpSpPr>
      <p:pic>
        <p:nvPicPr>
          <p:cNvPr id="102" name="Google Shape;102;p3"/>
          <p:cNvPicPr preferRelativeResize="0"/>
          <p:nvPr/>
        </p:nvPicPr>
        <p:blipFill rotWithShape="1">
          <a:blip r:embed="rId4">
            <a:alphaModFix/>
          </a:blip>
          <a:srcRect/>
          <a:stretch/>
        </p:blipFill>
        <p:spPr>
          <a:xfrm>
            <a:off x="285750" y="260648"/>
            <a:ext cx="2857500" cy="2362200"/>
          </a:xfrm>
          <a:prstGeom prst="rect">
            <a:avLst/>
          </a:prstGeom>
          <a:noFill/>
          <a:ln>
            <a:noFill/>
          </a:ln>
        </p:spPr>
      </p:pic>
      <p:pic>
        <p:nvPicPr>
          <p:cNvPr id="103" name="Google Shape;103;p3"/>
          <p:cNvPicPr preferRelativeResize="0"/>
          <p:nvPr/>
        </p:nvPicPr>
        <p:blipFill rotWithShape="1">
          <a:blip r:embed="rId5">
            <a:alphaModFix/>
          </a:blip>
          <a:srcRect/>
          <a:stretch/>
        </p:blipFill>
        <p:spPr>
          <a:xfrm>
            <a:off x="142875" y="4381976"/>
            <a:ext cx="3143250" cy="2096548"/>
          </a:xfrm>
          <a:prstGeom prst="rect">
            <a:avLst/>
          </a:prstGeom>
          <a:noFill/>
          <a:ln>
            <a:noFill/>
          </a:ln>
        </p:spPr>
      </p:pic>
      <p:pic>
        <p:nvPicPr>
          <p:cNvPr id="104" name="Google Shape;104;p3"/>
          <p:cNvPicPr preferRelativeResize="0"/>
          <p:nvPr/>
        </p:nvPicPr>
        <p:blipFill rotWithShape="1">
          <a:blip r:embed="rId6">
            <a:alphaModFix/>
          </a:blip>
          <a:srcRect/>
          <a:stretch/>
        </p:blipFill>
        <p:spPr>
          <a:xfrm>
            <a:off x="6466614" y="260648"/>
            <a:ext cx="2284734" cy="2264742"/>
          </a:xfrm>
          <a:prstGeom prst="rect">
            <a:avLst/>
          </a:prstGeom>
          <a:noFill/>
          <a:ln>
            <a:noFill/>
          </a:ln>
        </p:spPr>
      </p:pic>
      <p:pic>
        <p:nvPicPr>
          <p:cNvPr id="105" name="Google Shape;105;p3"/>
          <p:cNvPicPr preferRelativeResize="0"/>
          <p:nvPr/>
        </p:nvPicPr>
        <p:blipFill rotWithShape="1">
          <a:blip r:embed="rId7">
            <a:alphaModFix/>
          </a:blip>
          <a:srcRect/>
          <a:stretch/>
        </p:blipFill>
        <p:spPr>
          <a:xfrm>
            <a:off x="6622734" y="3795715"/>
            <a:ext cx="2128614" cy="2838152"/>
          </a:xfrm>
          <a:prstGeom prst="rect">
            <a:avLst/>
          </a:prstGeom>
          <a:noFill/>
          <a:ln>
            <a:noFill/>
          </a:ln>
        </p:spPr>
      </p:pic>
      <p:sp>
        <p:nvSpPr>
          <p:cNvPr id="106" name="Google Shape;106;p3"/>
          <p:cNvSpPr txBox="1"/>
          <p:nvPr/>
        </p:nvSpPr>
        <p:spPr>
          <a:xfrm>
            <a:off x="285750" y="2072991"/>
            <a:ext cx="8465598"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a:solidFill>
                  <a:srgbClr val="000000"/>
                </a:solidFill>
                <a:latin typeface="Arial"/>
                <a:ea typeface="Arial"/>
                <a:cs typeface="Arial"/>
                <a:sym typeface="Arial"/>
              </a:rPr>
              <a:t>                                  РАННІЙ МОДЕРНІЗМ</a:t>
            </a:r>
            <a:endParaRPr/>
          </a:p>
          <a:p>
            <a:pPr marL="0" marR="0" lvl="0" indent="0" algn="l" rtl="0">
              <a:spcBef>
                <a:spcPts val="0"/>
              </a:spcBef>
              <a:spcAft>
                <a:spcPts val="0"/>
              </a:spcAft>
              <a:buNone/>
            </a:pPr>
            <a:r>
              <a:rPr lang="ru-RU" sz="2400">
                <a:solidFill>
                  <a:srgbClr val="000000"/>
                </a:solidFill>
                <a:latin typeface="Calibri"/>
                <a:ea typeface="Calibri"/>
                <a:cs typeface="Calibri"/>
                <a:sym typeface="Calibri"/>
              </a:rPr>
              <a:t>Під модернізмом розуміють сукупність модерних течій у культурі XX століття.Ці течії впроваджували  інше, грунтуючись на протистоянні класичним художнім формам і методам .</a:t>
            </a:r>
            <a:endParaRPr/>
          </a:p>
          <a:p>
            <a:pPr marL="0" marR="0" lvl="0" indent="0" algn="l" rtl="0">
              <a:spcBef>
                <a:spcPts val="0"/>
              </a:spcBef>
              <a:spcAft>
                <a:spcPts val="0"/>
              </a:spcAft>
              <a:buNone/>
            </a:pPr>
            <a:r>
              <a:rPr lang="ru-RU" sz="2400">
                <a:solidFill>
                  <a:srgbClr val="000000"/>
                </a:solidFill>
                <a:latin typeface="Calibri"/>
                <a:ea typeface="Calibri"/>
                <a:cs typeface="Calibri"/>
                <a:sym typeface="Calibri"/>
              </a:rPr>
              <a:t>Пізніше модернізм прийде до ствердження себе як некласичної моделі культури.</a:t>
            </a:r>
            <a:endParaRPr sz="240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4"/>
          <p:cNvSpPr txBox="1"/>
          <p:nvPr/>
        </p:nvSpPr>
        <p:spPr>
          <a:xfrm>
            <a:off x="179512" y="188640"/>
            <a:ext cx="6912767" cy="1323439"/>
          </a:xfrm>
          <a:prstGeom prst="rect">
            <a:avLst/>
          </a:prstGeom>
          <a:solidFill>
            <a:srgbClr val="AFAFA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A7057D"/>
                </a:solidFill>
                <a:latin typeface="Arial"/>
                <a:ea typeface="Arial"/>
                <a:cs typeface="Arial"/>
                <a:sym typeface="Arial"/>
              </a:rPr>
              <a:t>Ранній модернізм охопив  літературу,  монументальну архітектуру, живопис, скульптуру,театр,музику, .... Це стиль мислення людини тієї доби, стиль життя, який моделював певного культурного героя модерну.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5"/>
          <p:cNvSpPr txBox="1"/>
          <p:nvPr/>
        </p:nvSpPr>
        <p:spPr>
          <a:xfrm>
            <a:off x="1115617" y="836712"/>
            <a:ext cx="720079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a:solidFill>
                  <a:schemeClr val="lt1"/>
                </a:solidFill>
                <a:latin typeface="Arial"/>
                <a:ea typeface="Arial"/>
                <a:cs typeface="Arial"/>
                <a:sym typeface="Arial"/>
              </a:rPr>
              <a:t>Основними літературно-мистецькими напрямами раннього модернізму вважають символізм, імпресіонізм, неоромантизм  …</a:t>
            </a:r>
            <a:endParaRPr sz="24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6"/>
          <p:cNvSpPr/>
          <p:nvPr/>
        </p:nvSpPr>
        <p:spPr>
          <a:xfrm>
            <a:off x="2286000" y="1484784"/>
            <a:ext cx="4572000" cy="4154984"/>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a:solidFill>
                  <a:schemeClr val="lt1"/>
                </a:solidFill>
                <a:latin typeface="Calibri"/>
                <a:ea typeface="Calibri"/>
                <a:cs typeface="Calibri"/>
                <a:sym typeface="Calibri"/>
              </a:rPr>
              <a:t>Модними напрямами філософії XX століття стали так звана філософія життя (найвідоміший представник — Фрідріх Ніцше) і філософія інтуїції, або інтуїтивізм (засновник — Анрі Бергсон). Ці та їм подібні світоглядні концепції ґрунтувалися на спільній ідеї ірраціоналізму, тобто принципової неможливості пізнати світ таким, яким він є.</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7"/>
          <p:cNvSpPr txBox="1"/>
          <p:nvPr/>
        </p:nvSpPr>
        <p:spPr>
          <a:xfrm>
            <a:off x="545325" y="332650"/>
            <a:ext cx="7987200" cy="2311500"/>
          </a:xfrm>
          <a:prstGeom prst="rect">
            <a:avLst/>
          </a:prstGeom>
          <a:solidFill>
            <a:srgbClr val="FFF3CA"/>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a:solidFill>
                  <a:schemeClr val="dk1"/>
                </a:solidFill>
                <a:latin typeface="Calibri"/>
                <a:ea typeface="Calibri"/>
                <a:cs typeface="Calibri"/>
                <a:sym typeface="Calibri"/>
              </a:rPr>
              <a:t>Хто ж знає істину, якщо не людина?.. Ми пам’ятаємо, як відповідав на це запитання Достоєвський, прогноз якого на наступне століття виявився майже правильним. Якщо найвища цінність — людське щастя, а «найрозумніша» істота — сама людина, яка є «мірилом всіх речей», тоді замість щастя людству судився хаос, війна всіх проти всіх.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p8"/>
          <p:cNvSpPr/>
          <p:nvPr/>
        </p:nvSpPr>
        <p:spPr>
          <a:xfrm>
            <a:off x="323528" y="1988840"/>
            <a:ext cx="4572000"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lt1"/>
                </a:solidFill>
                <a:latin typeface="Arial"/>
                <a:ea typeface="Arial"/>
                <a:cs typeface="Arial"/>
                <a:sym typeface="Arial"/>
              </a:rPr>
              <a:t> </a:t>
            </a:r>
            <a:r>
              <a:rPr lang="ru-RU" sz="2400" b="1">
                <a:solidFill>
                  <a:schemeClr val="lt1"/>
                </a:solidFill>
                <a:latin typeface="Calibri"/>
                <a:ea typeface="Calibri"/>
                <a:cs typeface="Calibri"/>
                <a:sym typeface="Calibri"/>
              </a:rPr>
              <a:t>Тепер культ сильної особи, культ індивідуалізму став ідеологією слабких. А це означало, що замість залежності від  віковічних постулатів слабка людина потрапляє в нові тенета: залежність від сильнішої людини (лідера) або різноманітних збуджуючих засобів (алкоголю, наркотиків тощо), найчастіше — того й іншого разом.</a:t>
            </a:r>
            <a:endParaRPr sz="2400" b="1">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9"/>
          <p:cNvSpPr/>
          <p:nvPr/>
        </p:nvSpPr>
        <p:spPr>
          <a:xfrm>
            <a:off x="323528" y="260648"/>
            <a:ext cx="842493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chemeClr val="dk1"/>
                </a:solidFill>
                <a:latin typeface="Calibri"/>
                <a:ea typeface="Calibri"/>
                <a:cs typeface="Calibri"/>
                <a:sym typeface="Calibri"/>
              </a:rPr>
              <a:t>За таких обставин люди заглиблювались у читання.Читач, призвичаївшись до реалістичної типовості, вихований на літературі «золотого віку» — XIX століття, продовжував очікувати саме від письменників  переконливої відповіді на свої запитання.</a:t>
            </a:r>
            <a:endParaRPr/>
          </a:p>
        </p:txBody>
      </p:sp>
      <p:sp>
        <p:nvSpPr>
          <p:cNvPr id="137" name="Google Shape;137;p9"/>
          <p:cNvSpPr txBox="1"/>
          <p:nvPr/>
        </p:nvSpPr>
        <p:spPr>
          <a:xfrm>
            <a:off x="683568" y="5187872"/>
            <a:ext cx="7704856" cy="707886"/>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chemeClr val="dk1"/>
                </a:solidFill>
                <a:latin typeface="Calibri"/>
                <a:ea typeface="Calibri"/>
                <a:cs typeface="Calibri"/>
                <a:sym typeface="Calibri"/>
              </a:rPr>
              <a:t>Однак те, що він там знаходив, свідчило про справжню, а не лише календарну, «зміну віків».</a:t>
            </a:r>
            <a:endParaRPr sz="2000" b="1">
              <a:solidFill>
                <a:schemeClr val="dk1"/>
              </a:solidFill>
              <a:latin typeface="Calibri"/>
              <a:ea typeface="Calibri"/>
              <a:cs typeface="Calibri"/>
              <a:sym typeface="Calibri"/>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0</TotalTime>
  <Words>436</Words>
  <Application>Microsoft Office PowerPoint</Application>
  <PresentationFormat>Экран (4:3)</PresentationFormat>
  <Paragraphs>24</Paragraphs>
  <Slides>10</Slides>
  <Notes>10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Calibri</vt:lpstr>
      <vt:lpstr>Century Gothic</vt:lpstr>
      <vt:lpstr>Noto Sans Symbols</vt:lpstr>
      <vt:lpstr>Wingdings 3</vt:lpstr>
      <vt:lpstr>Times New Roman</vt:lpstr>
      <vt:lpstr>Arial</vt:lpstr>
      <vt:lpstr>Ион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Admin</cp:lastModifiedBy>
  <cp:revision>3</cp:revision>
  <dcterms:created xsi:type="dcterms:W3CDTF">2021-01-05T15:13:33Z</dcterms:created>
  <dcterms:modified xsi:type="dcterms:W3CDTF">2024-01-30T10:14:14Z</dcterms:modified>
</cp:coreProperties>
</file>